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cs-CZ" alt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cs-CZ" alt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cs-CZ" alt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A61066B-6C18-400E-A8B7-6967A38599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8546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F7764C-E992-46C6-A238-4FE78EC0C10D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7346FC-0562-4684-BD4C-781395C34B8F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C3902F-D288-4BF1-A9B0-82D97F10CCC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25C516-086C-4912-AFA7-0350D315CCF2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B6D499-053B-4A7E-824B-8ABF1F9A9966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9810E0-3274-4958-8709-B2E76333356C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1C716E-7CB3-4CB3-BD7C-524F7774CA98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22F5B-0647-4B8D-A702-597B507966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66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6F97D4-2E99-4312-8E12-1C01FC50EE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712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DB6A7-237D-4BE3-AAF5-B37C436BA6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641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4177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13338" y="4338638"/>
            <a:ext cx="4459287" cy="24177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6467E499-E4E0-4909-853D-F1A1088D92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084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73A45A-9F65-407E-A6C7-A99C3B611E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674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05AC15-C1D7-4650-B230-F0D0A2D963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815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C7A100-D7F3-4067-9682-9EC1A6D5AC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33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437DA0-75D9-4E8F-9449-FD5BD1F3AB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728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062B78-41A8-415B-9680-0F7351F748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737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3ADB29-CCE7-434F-8EEE-6CAAF77E7C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2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E82E55-2E50-4FDC-B7EF-E3FB203F80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849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32646A-02AE-4B75-AAA6-9E090C90DF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219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cs-CZ" alt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082EEB3-99CC-4618-8EAB-EC41FA725AA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7" y="1239823"/>
            <a:ext cx="7268200" cy="210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16" y="6265223"/>
            <a:ext cx="5040313" cy="7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3483" y="3768597"/>
            <a:ext cx="8639777" cy="559724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cs-CZ" sz="3200" dirty="0" smtClean="0">
                <a:latin typeface="Trebuchet MS" panose="020B0603020202020204" pitchFamily="34" charset="0"/>
              </a:rPr>
              <a:t>Osová </a:t>
            </a:r>
            <a:r>
              <a:rPr lang="cs-CZ" sz="3200" dirty="0" smtClean="0">
                <a:latin typeface="Trebuchet MS" panose="020B0603020202020204" pitchFamily="34" charset="0"/>
              </a:rPr>
              <a:t>souměrnost </a:t>
            </a:r>
            <a:r>
              <a:rPr lang="cs-CZ" sz="3200" dirty="0" smtClean="0">
                <a:latin typeface="Trebuchet MS" panose="020B0603020202020204" pitchFamily="34" charset="0"/>
              </a:rPr>
              <a:t>– pojmy, postup konstrukce</a:t>
            </a:r>
            <a:endParaRPr lang="cs-CZ" sz="3200" dirty="0">
              <a:latin typeface="Trebuchet MS" panose="020B0603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00362" y="4656065"/>
            <a:ext cx="7739787" cy="113231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cs-CZ" dirty="0"/>
              <a:t>Autor: Mgr. Jolana Sobotková</a:t>
            </a:r>
          </a:p>
          <a:p>
            <a:pPr algn="ctr"/>
            <a:r>
              <a:rPr lang="cs-CZ" dirty="0"/>
              <a:t>Vytvořeno: </a:t>
            </a:r>
            <a:r>
              <a:rPr lang="cs-CZ" dirty="0" smtClean="0"/>
              <a:t>březen 2014</a:t>
            </a:r>
            <a:endParaRPr lang="cs-CZ" dirty="0"/>
          </a:p>
          <a:p>
            <a:pPr algn="ctr"/>
            <a:r>
              <a:rPr lang="it-IT" dirty="0"/>
              <a:t>Název: VY_32_INOVACE_MA_01_</a:t>
            </a:r>
            <a:r>
              <a:rPr lang="it-IT" b="1" dirty="0"/>
              <a:t>Rovinná a prostorová </a:t>
            </a:r>
            <a:r>
              <a:rPr lang="it-IT" b="1" dirty="0" smtClean="0"/>
              <a:t>geometrie</a:t>
            </a:r>
            <a:r>
              <a:rPr lang="it-IT" dirty="0" smtClean="0"/>
              <a:t>_</a:t>
            </a:r>
            <a:r>
              <a:rPr lang="cs-CZ" smtClean="0"/>
              <a:t>12</a:t>
            </a:r>
            <a:endParaRPr lang="it-IT" dirty="0"/>
          </a:p>
          <a:p>
            <a:pPr algn="ctr"/>
            <a:r>
              <a:rPr lang="cs-CZ" i="1" dirty="0" smtClean="0"/>
              <a:t>6. ročník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92178"/>
              </p:ext>
            </p:extLst>
          </p:nvPr>
        </p:nvGraphicFramePr>
        <p:xfrm>
          <a:off x="719832" y="899517"/>
          <a:ext cx="7921625" cy="3086671"/>
        </p:xfrm>
        <a:graphic>
          <a:graphicData uri="http://schemas.openxmlformats.org/drawingml/2006/table">
            <a:tbl>
              <a:tblPr/>
              <a:tblGrid>
                <a:gridCol w="7921625"/>
              </a:tblGrid>
              <a:tr h="30249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Vzdělávací oblast, tematický okruh, téma vzdělávacího materiálu:</a:t>
                      </a:r>
                    </a:p>
                  </a:txBody>
                  <a:tcPr marL="44280" marR="442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402426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Matematika, Rovinná a prostorová geometrie</a:t>
                      </a:r>
                    </a:p>
                  </a:txBody>
                  <a:tcPr marL="44280" marR="442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491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Metodický list, anotace:</a:t>
                      </a:r>
                    </a:p>
                  </a:txBody>
                  <a:tcPr marL="44280" marR="442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209325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Pomocí prezentace vysvětlíme žákům co 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je osová souměrnost, 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 jak se sestrojí obraz osově souměrný</a:t>
                      </a:r>
                      <a:r>
                        <a:rPr kumimoji="0" lang="cs-CZ" alt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marL="44280" marR="442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8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b="1" i="1" dirty="0">
                <a:solidFill>
                  <a:srgbClr val="DC2300"/>
                </a:solidFill>
              </a:rPr>
              <a:t>OSOVÁ </a:t>
            </a:r>
            <a:r>
              <a:rPr lang="cs-CZ" altLang="cs-CZ" b="1" i="1" dirty="0" smtClean="0">
                <a:solidFill>
                  <a:srgbClr val="DC2300"/>
                </a:solidFill>
              </a:rPr>
              <a:t>SOUMĚRNOST</a:t>
            </a:r>
            <a:endParaRPr lang="cs-CZ" altLang="cs-CZ" b="1" i="1" dirty="0">
              <a:solidFill>
                <a:srgbClr val="DC23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dirty="0"/>
              <a:t>Co se ti vybaví, když slyšíš, že je něco </a:t>
            </a:r>
            <a:r>
              <a:rPr lang="cs-CZ" altLang="cs-CZ" dirty="0" smtClean="0"/>
              <a:t>souměrné nebo symetrické?</a:t>
            </a: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dirty="0"/>
              <a:t>Jak vypadá symetrický obrázek?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dirty="0"/>
              <a:t>Jaký je </a:t>
            </a:r>
            <a:r>
              <a:rPr lang="cs-CZ" altLang="cs-CZ" dirty="0" smtClean="0"/>
              <a:t>souměrný motiv</a:t>
            </a:r>
            <a:r>
              <a:rPr lang="cs-CZ" altLang="cs-CZ" dirty="0"/>
              <a:t>?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alt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944688"/>
            <a:ext cx="2643187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679950"/>
            <a:ext cx="21082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819650"/>
            <a:ext cx="26622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92163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4392613" y="360363"/>
            <a:ext cx="1587" cy="5545137"/>
          </a:xfrm>
          <a:custGeom>
            <a:avLst/>
            <a:gdLst>
              <a:gd name="T0" fmla="*/ 0 w 1"/>
              <a:gd name="T1" fmla="*/ 0 h 15401"/>
              <a:gd name="T2" fmla="*/ 0 w 1"/>
              <a:gd name="T3" fmla="*/ 15400 h 154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401">
                <a:moveTo>
                  <a:pt x="0" y="0"/>
                </a:moveTo>
                <a:lnTo>
                  <a:pt x="0" y="15400"/>
                </a:lnTo>
              </a:path>
            </a:pathLst>
          </a:cu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11750" y="301625"/>
            <a:ext cx="2051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000"/>
              <a:t>osa souměrnosti</a:t>
            </a: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4392613" y="503238"/>
            <a:ext cx="720725" cy="73025"/>
          </a:xfrm>
          <a:custGeom>
            <a:avLst/>
            <a:gdLst>
              <a:gd name="T0" fmla="*/ 2000 w 2001"/>
              <a:gd name="T1" fmla="*/ 0 h 201"/>
              <a:gd name="T2" fmla="*/ 0 w 2001"/>
              <a:gd name="T3" fmla="*/ 200 h 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201">
                <a:moveTo>
                  <a:pt x="2000" y="0"/>
                </a:moveTo>
                <a:lnTo>
                  <a:pt x="0" y="2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46200" y="6180138"/>
            <a:ext cx="815657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000"/>
              <a:t>Tower bridge – most přes Temži v Londýně (prostřední část je zvedací)</a:t>
            </a:r>
          </a:p>
          <a:p>
            <a:r>
              <a:rPr lang="cs-CZ" altLang="cs-CZ" sz="2000"/>
              <a:t>                                Jedna osa souměrnosti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 additive="repl"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152525"/>
            <a:ext cx="4191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Freeform 2"/>
          <p:cNvSpPr>
            <a:spLocks noChangeArrowheads="1"/>
          </p:cNvSpPr>
          <p:nvPr/>
        </p:nvSpPr>
        <p:spPr bwMode="auto">
          <a:xfrm>
            <a:off x="4751388" y="215900"/>
            <a:ext cx="73025" cy="5761038"/>
          </a:xfrm>
          <a:custGeom>
            <a:avLst/>
            <a:gdLst>
              <a:gd name="T0" fmla="*/ 0 w 201"/>
              <a:gd name="T1" fmla="*/ 0 h 16001"/>
              <a:gd name="T2" fmla="*/ 200 w 201"/>
              <a:gd name="T3" fmla="*/ 16000 h 160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" h="16001">
                <a:moveTo>
                  <a:pt x="0" y="0"/>
                </a:moveTo>
                <a:lnTo>
                  <a:pt x="200" y="16000"/>
                </a:lnTo>
              </a:path>
            </a:pathLst>
          </a:cu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3" name="Freeform 3"/>
          <p:cNvSpPr>
            <a:spLocks noChangeArrowheads="1"/>
          </p:cNvSpPr>
          <p:nvPr/>
        </p:nvSpPr>
        <p:spPr bwMode="auto">
          <a:xfrm>
            <a:off x="1368425" y="3240088"/>
            <a:ext cx="6911975" cy="1587"/>
          </a:xfrm>
          <a:custGeom>
            <a:avLst/>
            <a:gdLst>
              <a:gd name="T0" fmla="*/ 0 w 19201"/>
              <a:gd name="T1" fmla="*/ 0 h 1"/>
              <a:gd name="T2" fmla="*/ 19200 w 192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01" h="1">
                <a:moveTo>
                  <a:pt x="0" y="0"/>
                </a:moveTo>
                <a:lnTo>
                  <a:pt x="19200" y="0"/>
                </a:lnTo>
              </a:path>
            </a:pathLst>
          </a:cu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4" name="Freeform 4"/>
          <p:cNvSpPr>
            <a:spLocks noChangeArrowheads="1"/>
          </p:cNvSpPr>
          <p:nvPr/>
        </p:nvSpPr>
        <p:spPr bwMode="auto">
          <a:xfrm>
            <a:off x="2016125" y="503238"/>
            <a:ext cx="5184775" cy="5111750"/>
          </a:xfrm>
          <a:custGeom>
            <a:avLst/>
            <a:gdLst>
              <a:gd name="T0" fmla="*/ 0 w 14401"/>
              <a:gd name="T1" fmla="*/ 0 h 14201"/>
              <a:gd name="T2" fmla="*/ 14400 w 14401"/>
              <a:gd name="T3" fmla="*/ 14200 h 14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01" h="14201">
                <a:moveTo>
                  <a:pt x="0" y="0"/>
                </a:moveTo>
                <a:lnTo>
                  <a:pt x="14400" y="14200"/>
                </a:lnTo>
              </a:path>
            </a:pathLst>
          </a:cu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5" name="Freeform 5"/>
          <p:cNvSpPr>
            <a:spLocks noChangeArrowheads="1"/>
          </p:cNvSpPr>
          <p:nvPr/>
        </p:nvSpPr>
        <p:spPr bwMode="auto">
          <a:xfrm>
            <a:off x="2232025" y="792163"/>
            <a:ext cx="5040313" cy="4968875"/>
          </a:xfrm>
          <a:custGeom>
            <a:avLst/>
            <a:gdLst>
              <a:gd name="T0" fmla="*/ 14000 w 14001"/>
              <a:gd name="T1" fmla="*/ 0 h 13801"/>
              <a:gd name="T2" fmla="*/ 0 w 14001"/>
              <a:gd name="T3" fmla="*/ 13800 h 138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01" h="13801">
                <a:moveTo>
                  <a:pt x="14000" y="0"/>
                </a:moveTo>
                <a:lnTo>
                  <a:pt x="0" y="13800"/>
                </a:lnTo>
              </a:path>
            </a:pathLst>
          </a:cu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35263" y="5975350"/>
            <a:ext cx="37242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000" b="1"/>
              <a:t>Mandala – 4 osy souměrnosti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 additive="repl"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31800" y="215900"/>
            <a:ext cx="8856663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200" dirty="0"/>
              <a:t>Osově souměrný útvar nebo objekt je takový, který lze jedním nebo více způsoby </a:t>
            </a:r>
            <a:r>
              <a:rPr lang="cs-CZ" altLang="cs-CZ" sz="2200" dirty="0" smtClean="0"/>
              <a:t> - </a:t>
            </a:r>
            <a:r>
              <a:rPr lang="cs-CZ" altLang="cs-CZ" sz="2200" dirty="0"/>
              <a:t>přímkami (osami) - rozdělit na dvě shodné části.</a:t>
            </a:r>
          </a:p>
          <a:p>
            <a:endParaRPr lang="cs-CZ" alt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72532"/>
            <a:ext cx="290036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Freeform 3"/>
          <p:cNvSpPr>
            <a:spLocks noChangeArrowheads="1"/>
          </p:cNvSpPr>
          <p:nvPr/>
        </p:nvSpPr>
        <p:spPr bwMode="auto">
          <a:xfrm>
            <a:off x="1871663" y="1152525"/>
            <a:ext cx="1587" cy="4752975"/>
          </a:xfrm>
          <a:custGeom>
            <a:avLst/>
            <a:gdLst>
              <a:gd name="T0" fmla="*/ 0 w 1"/>
              <a:gd name="T1" fmla="*/ 0 h 13201"/>
              <a:gd name="T2" fmla="*/ 0 w 1"/>
              <a:gd name="T3" fmla="*/ 13200 h 13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201">
                <a:moveTo>
                  <a:pt x="0" y="0"/>
                </a:moveTo>
                <a:lnTo>
                  <a:pt x="0" y="13200"/>
                </a:lnTo>
              </a:path>
            </a:pathLst>
          </a:cu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31800" y="6124575"/>
            <a:ext cx="4527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000" dirty="0"/>
              <a:t>Jednoduše řečeno – když takový útvar</a:t>
            </a:r>
          </a:p>
          <a:p>
            <a:r>
              <a:rPr lang="cs-CZ" altLang="cs-CZ" sz="2000" dirty="0" smtClean="0"/>
              <a:t>podél </a:t>
            </a:r>
            <a:r>
              <a:rPr lang="cs-CZ" altLang="cs-CZ" sz="2000" dirty="0"/>
              <a:t>osy </a:t>
            </a:r>
            <a:r>
              <a:rPr lang="cs-CZ" altLang="cs-CZ" sz="2000" dirty="0" smtClean="0"/>
              <a:t>přeložíme, vzniklé </a:t>
            </a:r>
            <a:r>
              <a:rPr lang="cs-CZ" altLang="cs-CZ" sz="2000" dirty="0"/>
              <a:t>dvě části </a:t>
            </a:r>
          </a:p>
          <a:p>
            <a:r>
              <a:rPr lang="cs-CZ" altLang="cs-CZ" sz="2000" dirty="0"/>
              <a:t>se přesně shodují.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871663" y="1584325"/>
            <a:ext cx="1122362" cy="430213"/>
            <a:chOff x="1179" y="998"/>
            <a:chExt cx="707" cy="271"/>
          </a:xfrm>
        </p:grpSpPr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514" y="998"/>
              <a:ext cx="3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/>
            <a:lstStyle/>
            <a:p>
              <a:r>
                <a:rPr lang="cs-CZ" altLang="cs-CZ" sz="2000">
                  <a:solidFill>
                    <a:srgbClr val="000000"/>
                  </a:solidFill>
                </a:rPr>
                <a:t>osa</a:t>
              </a:r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>
              <a:off x="1178" y="1179"/>
              <a:ext cx="364" cy="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480175" y="6264275"/>
            <a:ext cx="33099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000" dirty="0"/>
              <a:t>Kruh má nekonečně mnoho</a:t>
            </a:r>
          </a:p>
          <a:p>
            <a:r>
              <a:rPr lang="cs-CZ" altLang="cs-CZ" sz="2000" dirty="0"/>
              <a:t>os souměrnosti </a:t>
            </a:r>
          </a:p>
          <a:p>
            <a:endParaRPr lang="cs-CZ" altLang="cs-CZ" dirty="0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6048375" y="2195513"/>
            <a:ext cx="3670300" cy="3851275"/>
            <a:chOff x="3810" y="1383"/>
            <a:chExt cx="2312" cy="2426"/>
          </a:xfrm>
        </p:grpSpPr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3810" y="1383"/>
              <a:ext cx="2312" cy="2426"/>
              <a:chOff x="3810" y="1383"/>
              <a:chExt cx="2312" cy="2426"/>
            </a:xfrm>
          </p:grpSpPr>
          <p:pic>
            <p:nvPicPr>
              <p:cNvPr id="6155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3" y="1451"/>
                <a:ext cx="1973" cy="2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156" name="Line 12"/>
              <p:cNvSpPr>
                <a:spLocks noChangeShapeType="1"/>
              </p:cNvSpPr>
              <p:nvPr/>
            </p:nvSpPr>
            <p:spPr bwMode="auto">
              <a:xfrm>
                <a:off x="5000" y="1383"/>
                <a:ext cx="0" cy="2426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7" name="Line 13"/>
              <p:cNvSpPr>
                <a:spLocks noChangeShapeType="1"/>
              </p:cNvSpPr>
              <p:nvPr/>
            </p:nvSpPr>
            <p:spPr bwMode="auto">
              <a:xfrm flipH="1">
                <a:off x="3990" y="1383"/>
                <a:ext cx="1952" cy="2199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 flipV="1">
                <a:off x="3810" y="1949"/>
                <a:ext cx="2312" cy="1044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159" name="Group 15"/>
            <p:cNvGrpSpPr>
              <a:grpSpLocks/>
            </p:cNvGrpSpPr>
            <p:nvPr/>
          </p:nvGrpSpPr>
          <p:grpSpPr bwMode="auto">
            <a:xfrm>
              <a:off x="3855" y="1497"/>
              <a:ext cx="2267" cy="1813"/>
              <a:chOff x="3855" y="1497"/>
              <a:chExt cx="2267" cy="1813"/>
            </a:xfrm>
          </p:grpSpPr>
          <p:sp>
            <p:nvSpPr>
              <p:cNvPr id="6160" name="Line 16"/>
              <p:cNvSpPr>
                <a:spLocks noChangeShapeType="1"/>
              </p:cNvSpPr>
              <p:nvPr/>
            </p:nvSpPr>
            <p:spPr bwMode="auto">
              <a:xfrm>
                <a:off x="3855" y="2469"/>
                <a:ext cx="2267" cy="0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61" name="Line 17"/>
              <p:cNvSpPr>
                <a:spLocks noChangeShapeType="1"/>
              </p:cNvSpPr>
              <p:nvPr/>
            </p:nvSpPr>
            <p:spPr bwMode="auto">
              <a:xfrm>
                <a:off x="4013" y="1497"/>
                <a:ext cx="1837" cy="1813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 additive="repl"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lly\AppData\Local\Microsoft\Windows\Temporary Internet Files\Content.IE5\ABLEZ0TU\MC9003560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1033">
            <a:off x="3960911" y="2140106"/>
            <a:ext cx="470024" cy="4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223963" y="792163"/>
            <a:ext cx="57197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000"/>
              <a:t>Zobrazení bodu </a:t>
            </a:r>
            <a:r>
              <a:rPr lang="cs-CZ" altLang="cs-CZ" sz="2000" b="1"/>
              <a:t>A</a:t>
            </a:r>
            <a:r>
              <a:rPr lang="cs-CZ" altLang="cs-CZ" sz="2000"/>
              <a:t> v osové souměrnosti s osou </a:t>
            </a:r>
            <a:r>
              <a:rPr lang="cs-CZ" altLang="cs-CZ" sz="2000" b="1"/>
              <a:t>o</a:t>
            </a:r>
            <a:r>
              <a:rPr lang="cs-CZ" altLang="cs-CZ" sz="2000"/>
              <a:t>: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44688" y="2794000"/>
            <a:ext cx="349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/>
          <a:p>
            <a:r>
              <a:rPr lang="cs-CZ" altLang="cs-CZ" sz="2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71" name="Freeform 3"/>
          <p:cNvSpPr>
            <a:spLocks noChangeArrowheads="1"/>
          </p:cNvSpPr>
          <p:nvPr/>
        </p:nvSpPr>
        <p:spPr bwMode="auto">
          <a:xfrm>
            <a:off x="4032250" y="1223963"/>
            <a:ext cx="1588" cy="3816350"/>
          </a:xfrm>
          <a:custGeom>
            <a:avLst/>
            <a:gdLst>
              <a:gd name="T0" fmla="*/ 0 w 1"/>
              <a:gd name="T1" fmla="*/ 0 h 10601"/>
              <a:gd name="T2" fmla="*/ 0 w 1"/>
              <a:gd name="T3" fmla="*/ 10600 h 106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0601">
                <a:moveTo>
                  <a:pt x="0" y="0"/>
                </a:moveTo>
                <a:lnTo>
                  <a:pt x="0" y="10600"/>
                </a:lnTo>
              </a:path>
            </a:pathLst>
          </a:cu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48150" y="129540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7173" name="Freeform 5"/>
          <p:cNvSpPr>
            <a:spLocks noChangeArrowheads="1"/>
          </p:cNvSpPr>
          <p:nvPr/>
        </p:nvSpPr>
        <p:spPr bwMode="auto">
          <a:xfrm>
            <a:off x="2389187" y="2619375"/>
            <a:ext cx="3671887" cy="1587"/>
          </a:xfrm>
          <a:custGeom>
            <a:avLst/>
            <a:gdLst>
              <a:gd name="T0" fmla="*/ 0 w 10201"/>
              <a:gd name="T1" fmla="*/ 0 h 1"/>
              <a:gd name="T2" fmla="*/ 10200 w 102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01" h="1">
                <a:moveTo>
                  <a:pt x="0" y="0"/>
                </a:moveTo>
                <a:lnTo>
                  <a:pt x="1020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Freeform 6"/>
          <p:cNvSpPr>
            <a:spLocks noChangeArrowheads="1"/>
          </p:cNvSpPr>
          <p:nvPr/>
        </p:nvSpPr>
        <p:spPr bwMode="auto">
          <a:xfrm>
            <a:off x="3600450" y="2592388"/>
            <a:ext cx="431800" cy="431800"/>
          </a:xfrm>
          <a:custGeom>
            <a:avLst/>
            <a:gdLst>
              <a:gd name="T0" fmla="*/ 0 w 1201"/>
              <a:gd name="T1" fmla="*/ 0 h 1201"/>
              <a:gd name="T2" fmla="*/ 1200 w 1201"/>
              <a:gd name="T3" fmla="*/ 1200 h 1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01" h="1201">
                <a:moveTo>
                  <a:pt x="0" y="0"/>
                </a:moveTo>
                <a:cubicBezTo>
                  <a:pt x="0" y="1000"/>
                  <a:pt x="1200" y="1200"/>
                  <a:pt x="1200" y="12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5608638" y="2303463"/>
            <a:ext cx="144462" cy="576262"/>
          </a:xfrm>
          <a:custGeom>
            <a:avLst/>
            <a:gdLst>
              <a:gd name="T0" fmla="*/ 0 w 401"/>
              <a:gd name="T1" fmla="*/ 0 h 1601"/>
              <a:gd name="T2" fmla="*/ 0 w 401"/>
              <a:gd name="T3" fmla="*/ 1600 h 16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1" h="1601">
                <a:moveTo>
                  <a:pt x="0" y="0"/>
                </a:moveTo>
                <a:cubicBezTo>
                  <a:pt x="400" y="800"/>
                  <a:pt x="0" y="1600"/>
                  <a:pt x="0" y="16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759450" y="2808288"/>
            <a:ext cx="4349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/>
          <a:p>
            <a:r>
              <a:rPr lang="cs-CZ" altLang="cs-CZ" sz="2000">
                <a:solidFill>
                  <a:srgbClr val="000000"/>
                </a:solidFill>
              </a:rPr>
              <a:t>A´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08513" y="3816349"/>
            <a:ext cx="5327650" cy="118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000" b="1" dirty="0"/>
              <a:t>Vzor A i jeho obraz A´ jsou stejně vzdáleny od osy </a:t>
            </a:r>
            <a:r>
              <a:rPr lang="cs-CZ" altLang="cs-CZ" sz="2000" b="1" dirty="0" smtClean="0"/>
              <a:t>o</a:t>
            </a:r>
          </a:p>
          <a:p>
            <a:r>
              <a:rPr lang="cs-CZ" altLang="cs-CZ" sz="2000" b="1" dirty="0" smtClean="0"/>
              <a:t>Polopřímka </a:t>
            </a:r>
            <a:r>
              <a:rPr lang="cs-CZ" altLang="cs-CZ" sz="2000" b="1" dirty="0" err="1" smtClean="0"/>
              <a:t>AA´je</a:t>
            </a:r>
            <a:r>
              <a:rPr lang="cs-CZ" altLang="cs-CZ" sz="2000" b="1" dirty="0" smtClean="0"/>
              <a:t> kolmá na osu o</a:t>
            </a:r>
            <a:endParaRPr lang="cs-CZ" altLang="cs-CZ" sz="2000" b="1" dirty="0"/>
          </a:p>
          <a:p>
            <a:r>
              <a:rPr lang="cs-CZ" altLang="cs-CZ" sz="1600" b="1" dirty="0"/>
              <a:t>(vzdálenost se vždycky měří po kolmici).</a:t>
            </a:r>
          </a:p>
        </p:txBody>
      </p:sp>
      <p:sp>
        <p:nvSpPr>
          <p:cNvPr id="7178" name="Freeform 10"/>
          <p:cNvSpPr>
            <a:spLocks noChangeArrowheads="1"/>
          </p:cNvSpPr>
          <p:nvPr/>
        </p:nvSpPr>
        <p:spPr bwMode="auto">
          <a:xfrm flipV="1">
            <a:off x="2389188" y="2580498"/>
            <a:ext cx="3291681" cy="45719"/>
          </a:xfrm>
          <a:custGeom>
            <a:avLst/>
            <a:gdLst>
              <a:gd name="T0" fmla="*/ 0 w 9157"/>
              <a:gd name="T1" fmla="*/ 0 h 1"/>
              <a:gd name="T2" fmla="*/ 9156 w 915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57" h="1">
                <a:moveTo>
                  <a:pt x="0" y="0"/>
                </a:moveTo>
                <a:lnTo>
                  <a:pt x="9156" y="0"/>
                </a:lnTo>
              </a:path>
            </a:pathLst>
          </a:custGeom>
          <a:noFill/>
          <a:ln w="9525" cap="flat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32025" y="2456623"/>
            <a:ext cx="314325" cy="35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cs-CZ" altLang="cs-CZ" sz="16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35000" y="5688013"/>
            <a:ext cx="79327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000" b="1"/>
              <a:t>Vlastnosti: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cs-CZ" altLang="cs-CZ" sz="2000" b="1"/>
              <a:t>Vzdálenosti bodu i obrazu od osy souměrnosti jsou shodné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cs-CZ" altLang="cs-CZ" sz="2000" b="1"/>
              <a:t>Zobrazení jednotlivých bodů se děje pomocí kolmic k ose souměrnosti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32307" y="3332151"/>
            <a:ext cx="257006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Kolmice z bodu A k ose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 bwMode="auto">
          <a:xfrm flipV="1">
            <a:off x="2293938" y="2684075"/>
            <a:ext cx="1580225" cy="7357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6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65" dur="2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0" dur="20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5" dur="200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7174" grpId="0" animBg="1"/>
      <p:bldP spid="7175" grpId="0" animBg="1"/>
      <p:bldP spid="717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31799" y="360363"/>
            <a:ext cx="8926513" cy="827186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 sz="2000" dirty="0"/>
              <a:t>Osová souměrnost je zobrazení, které zobrazuje bod (útvar) pomocí osy </a:t>
            </a:r>
            <a:r>
              <a:rPr lang="cs-CZ" altLang="cs-CZ" sz="2000" dirty="0" smtClean="0"/>
              <a:t>souměrnosti, </a:t>
            </a:r>
            <a:r>
              <a:rPr lang="cs-CZ" altLang="cs-CZ" sz="2000" dirty="0"/>
              <a:t>získáváme jeho </a:t>
            </a:r>
            <a:r>
              <a:rPr lang="cs-CZ" altLang="cs-CZ" sz="2000" dirty="0" smtClean="0"/>
              <a:t>shodný </a:t>
            </a:r>
            <a:r>
              <a:rPr lang="cs-CZ" altLang="cs-CZ" sz="2000" dirty="0" smtClean="0"/>
              <a:t>obraz (bod nebo útvar</a:t>
            </a:r>
            <a:endParaRPr lang="cs-CZ" altLang="cs-CZ" sz="2000" dirty="0"/>
          </a:p>
          <a:p>
            <a:endParaRPr lang="cs-CZ" altLang="cs-CZ" sz="2400" dirty="0"/>
          </a:p>
        </p:txBody>
      </p:sp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2232025" y="3527425"/>
            <a:ext cx="1588" cy="1588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98650" y="3527425"/>
            <a:ext cx="333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79738" y="5759450"/>
            <a:ext cx="333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319588" y="4189413"/>
            <a:ext cx="4175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4080000">
            <a:off x="2384425" y="3551238"/>
            <a:ext cx="2154237" cy="1620838"/>
          </a:xfrm>
          <a:prstGeom prst="triangle">
            <a:avLst>
              <a:gd name="adj" fmla="val 73486"/>
            </a:avLst>
          </a:prstGeom>
          <a:solidFill>
            <a:srgbClr val="CFE7F5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5326063" y="2952750"/>
            <a:ext cx="219075" cy="36718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616575" y="2813050"/>
            <a:ext cx="45085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303463" y="3671888"/>
            <a:ext cx="6551612" cy="2873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095624" y="5667375"/>
            <a:ext cx="4537075" cy="21926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392613" y="4535488"/>
            <a:ext cx="2160587" cy="1444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32700" y="5916613"/>
            <a:ext cx="4095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B´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345238" y="4291012"/>
            <a:ext cx="4222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C´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280400" y="3527425"/>
            <a:ext cx="5032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A ´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6960000" flipV="1">
            <a:off x="6320819" y="3792529"/>
            <a:ext cx="2154238" cy="1565664"/>
          </a:xfrm>
          <a:prstGeom prst="triangle">
            <a:avLst>
              <a:gd name="adj" fmla="val 73407"/>
            </a:avLst>
          </a:prstGeom>
          <a:solidFill>
            <a:srgbClr val="23B8DC">
              <a:alpha val="5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8" name="Freeform 16"/>
          <p:cNvSpPr>
            <a:spLocks noChangeArrowheads="1"/>
          </p:cNvSpPr>
          <p:nvPr/>
        </p:nvSpPr>
        <p:spPr bwMode="auto">
          <a:xfrm>
            <a:off x="5472113" y="3816350"/>
            <a:ext cx="360362" cy="288925"/>
          </a:xfrm>
          <a:custGeom>
            <a:avLst/>
            <a:gdLst>
              <a:gd name="T0" fmla="*/ 1000 w 1001"/>
              <a:gd name="T1" fmla="*/ 0 h 801"/>
              <a:gd name="T2" fmla="*/ 0 w 1001"/>
              <a:gd name="T3" fmla="*/ 800 h 8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1" h="801">
                <a:moveTo>
                  <a:pt x="1000" y="0"/>
                </a:moveTo>
                <a:cubicBezTo>
                  <a:pt x="750" y="800"/>
                  <a:pt x="0" y="800"/>
                  <a:pt x="0" y="8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9" name="Freeform 17"/>
          <p:cNvSpPr>
            <a:spLocks noChangeArrowheads="1"/>
          </p:cNvSpPr>
          <p:nvPr/>
        </p:nvSpPr>
        <p:spPr bwMode="auto">
          <a:xfrm>
            <a:off x="5373566" y="5789284"/>
            <a:ext cx="360363" cy="288925"/>
          </a:xfrm>
          <a:custGeom>
            <a:avLst/>
            <a:gdLst>
              <a:gd name="T0" fmla="*/ 1000 w 1001"/>
              <a:gd name="T1" fmla="*/ 0 h 801"/>
              <a:gd name="T2" fmla="*/ 0 w 1001"/>
              <a:gd name="T3" fmla="*/ 800 h 8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1" h="801">
                <a:moveTo>
                  <a:pt x="1000" y="0"/>
                </a:moveTo>
                <a:cubicBezTo>
                  <a:pt x="750" y="800"/>
                  <a:pt x="0" y="800"/>
                  <a:pt x="0" y="8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0" name="Freeform 18"/>
          <p:cNvSpPr>
            <a:spLocks noChangeArrowheads="1"/>
          </p:cNvSpPr>
          <p:nvPr/>
        </p:nvSpPr>
        <p:spPr bwMode="auto">
          <a:xfrm>
            <a:off x="5400675" y="4608513"/>
            <a:ext cx="360363" cy="288925"/>
          </a:xfrm>
          <a:custGeom>
            <a:avLst/>
            <a:gdLst>
              <a:gd name="T0" fmla="*/ 1000 w 1001"/>
              <a:gd name="T1" fmla="*/ 0 h 801"/>
              <a:gd name="T2" fmla="*/ 0 w 1001"/>
              <a:gd name="T3" fmla="*/ 800 h 8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1" h="801">
                <a:moveTo>
                  <a:pt x="1000" y="0"/>
                </a:moveTo>
                <a:cubicBezTo>
                  <a:pt x="750" y="800"/>
                  <a:pt x="0" y="800"/>
                  <a:pt x="0" y="8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065713" y="3848100"/>
            <a:ext cx="406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P</a:t>
            </a:r>
            <a:r>
              <a:rPr lang="cs-CZ" altLang="cs-CZ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040313" y="4679950"/>
            <a:ext cx="406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P</a:t>
            </a:r>
            <a:r>
              <a:rPr lang="cs-CZ" altLang="cs-CZ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040313" y="5862638"/>
            <a:ext cx="406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cs-CZ" altLang="cs-CZ">
                <a:solidFill>
                  <a:srgbClr val="000000"/>
                </a:solidFill>
              </a:rPr>
              <a:t>P</a:t>
            </a:r>
            <a:r>
              <a:rPr lang="cs-CZ" altLang="cs-CZ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25488" y="6727825"/>
            <a:ext cx="5548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altLang="cs-CZ">
                <a:cs typeface="Arial" charset="0"/>
              </a:rPr>
              <a:t>Platí: |</a:t>
            </a:r>
            <a:r>
              <a:rPr lang="cs-CZ" altLang="cs-CZ"/>
              <a:t>AP</a:t>
            </a:r>
            <a:r>
              <a:rPr lang="cs-CZ" altLang="cs-CZ" baseline="-33000"/>
              <a:t>1</a:t>
            </a:r>
            <a:r>
              <a:rPr lang="cs-CZ" altLang="cs-CZ">
                <a:cs typeface="Arial" charset="0"/>
              </a:rPr>
              <a:t>|</a:t>
            </a:r>
            <a:r>
              <a:rPr lang="cs-CZ" altLang="cs-CZ"/>
              <a:t> = </a:t>
            </a:r>
            <a:r>
              <a:rPr lang="cs-CZ" altLang="cs-CZ">
                <a:cs typeface="Arial" charset="0"/>
              </a:rPr>
              <a:t>|</a:t>
            </a:r>
            <a:r>
              <a:rPr lang="cs-CZ" altLang="cs-CZ"/>
              <a:t>P</a:t>
            </a:r>
            <a:r>
              <a:rPr lang="cs-CZ" altLang="cs-CZ" baseline="-33000"/>
              <a:t>1 </a:t>
            </a:r>
            <a:r>
              <a:rPr lang="cs-CZ" altLang="cs-CZ"/>
              <a:t>A´</a:t>
            </a:r>
            <a:r>
              <a:rPr lang="cs-CZ" altLang="cs-CZ">
                <a:cs typeface="Arial" charset="0"/>
              </a:rPr>
              <a:t>| ...</a:t>
            </a:r>
            <a:r>
              <a:rPr lang="cs-CZ" altLang="cs-CZ"/>
              <a:t>  </a:t>
            </a:r>
            <a:r>
              <a:rPr lang="cs-CZ" altLang="cs-CZ">
                <a:cs typeface="Arial" charset="0"/>
              </a:rPr>
              <a:t>|</a:t>
            </a:r>
            <a:r>
              <a:rPr lang="cs-CZ" altLang="cs-CZ"/>
              <a:t>BP</a:t>
            </a:r>
            <a:r>
              <a:rPr lang="cs-CZ" altLang="cs-CZ" baseline="-33000"/>
              <a:t>2</a:t>
            </a:r>
            <a:r>
              <a:rPr lang="cs-CZ" altLang="cs-CZ">
                <a:cs typeface="Arial" charset="0"/>
              </a:rPr>
              <a:t>|</a:t>
            </a:r>
            <a:r>
              <a:rPr lang="cs-CZ" altLang="cs-CZ"/>
              <a:t> = </a:t>
            </a:r>
            <a:r>
              <a:rPr lang="cs-CZ" altLang="cs-CZ">
                <a:cs typeface="Arial" charset="0"/>
              </a:rPr>
              <a:t>|</a:t>
            </a:r>
            <a:r>
              <a:rPr lang="cs-CZ" altLang="cs-CZ"/>
              <a:t>P</a:t>
            </a:r>
            <a:r>
              <a:rPr lang="cs-CZ" altLang="cs-CZ" baseline="-33000"/>
              <a:t>2</a:t>
            </a:r>
            <a:r>
              <a:rPr lang="cs-CZ" altLang="cs-CZ"/>
              <a:t>B´</a:t>
            </a:r>
            <a:r>
              <a:rPr lang="cs-CZ" altLang="cs-CZ">
                <a:cs typeface="Arial" charset="0"/>
              </a:rPr>
              <a:t>| ...</a:t>
            </a:r>
            <a:r>
              <a:rPr lang="cs-CZ" altLang="cs-CZ"/>
              <a:t>  </a:t>
            </a:r>
            <a:r>
              <a:rPr lang="cs-CZ" altLang="cs-CZ">
                <a:cs typeface="Arial" charset="0"/>
              </a:rPr>
              <a:t>|</a:t>
            </a:r>
            <a:r>
              <a:rPr lang="cs-CZ" altLang="cs-CZ"/>
              <a:t>CP</a:t>
            </a:r>
            <a:r>
              <a:rPr lang="cs-CZ" altLang="cs-CZ" baseline="-33000"/>
              <a:t>3</a:t>
            </a:r>
            <a:r>
              <a:rPr lang="cs-CZ" altLang="cs-CZ">
                <a:cs typeface="Arial" charset="0"/>
              </a:rPr>
              <a:t>|</a:t>
            </a:r>
            <a:r>
              <a:rPr lang="cs-CZ" altLang="cs-CZ"/>
              <a:t> = </a:t>
            </a:r>
            <a:r>
              <a:rPr lang="cs-CZ" altLang="cs-CZ">
                <a:cs typeface="Arial" charset="0"/>
              </a:rPr>
              <a:t>|</a:t>
            </a:r>
            <a:r>
              <a:rPr lang="cs-CZ" altLang="cs-CZ"/>
              <a:t>P</a:t>
            </a:r>
            <a:r>
              <a:rPr lang="cs-CZ" altLang="cs-CZ" baseline="-33000"/>
              <a:t>3</a:t>
            </a:r>
            <a:r>
              <a:rPr lang="cs-CZ" altLang="cs-CZ"/>
              <a:t>C´</a:t>
            </a:r>
            <a:r>
              <a:rPr lang="cs-CZ" altLang="cs-CZ">
                <a:cs typeface="Arial" charset="0"/>
              </a:rPr>
              <a:t>|</a:t>
            </a:r>
          </a:p>
        </p:txBody>
      </p:sp>
      <p:sp>
        <p:nvSpPr>
          <p:cNvPr id="8215" name="Freeform 23"/>
          <p:cNvSpPr>
            <a:spLocks noChangeArrowheads="1"/>
          </p:cNvSpPr>
          <p:nvPr/>
        </p:nvSpPr>
        <p:spPr bwMode="auto">
          <a:xfrm>
            <a:off x="5472113" y="3816350"/>
            <a:ext cx="360362" cy="288925"/>
          </a:xfrm>
          <a:custGeom>
            <a:avLst/>
            <a:gdLst>
              <a:gd name="T0" fmla="*/ 1000 w 1001"/>
              <a:gd name="T1" fmla="*/ 0 h 801"/>
              <a:gd name="T2" fmla="*/ 0 w 1001"/>
              <a:gd name="T3" fmla="*/ 800 h 8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1" h="801">
                <a:moveTo>
                  <a:pt x="1000" y="0"/>
                </a:moveTo>
                <a:cubicBezTo>
                  <a:pt x="750" y="800"/>
                  <a:pt x="0" y="800"/>
                  <a:pt x="0" y="8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895850" y="1728788"/>
            <a:ext cx="287338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6767513" y="1728788"/>
            <a:ext cx="287337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5832475" y="1728788"/>
            <a:ext cx="287338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71438" y="1295401"/>
            <a:ext cx="9286875" cy="1517651"/>
            <a:chOff x="45" y="816"/>
            <a:chExt cx="5850" cy="956"/>
          </a:xfrm>
        </p:grpSpPr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45" y="816"/>
              <a:ext cx="5850" cy="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r>
                <a:rPr lang="cs-CZ" altLang="cs-CZ" sz="2000" dirty="0" smtClean="0"/>
                <a:t>Zobraz </a:t>
              </a:r>
              <a:r>
                <a:rPr lang="cs-CZ" altLang="cs-CZ" sz="2000" dirty="0"/>
                <a:t>trojúhelník ABC v osové souměrnosti s osou o:</a:t>
              </a:r>
            </a:p>
            <a:p>
              <a:r>
                <a:rPr lang="cs-CZ" altLang="cs-CZ" sz="2000" dirty="0" smtClean="0"/>
                <a:t>Zobrazíme </a:t>
              </a:r>
              <a:r>
                <a:rPr lang="cs-CZ" altLang="cs-CZ" sz="2000" dirty="0"/>
                <a:t>postupně všechny tři </a:t>
              </a:r>
              <a:r>
                <a:rPr lang="cs-CZ" altLang="cs-CZ" sz="2000" dirty="0" smtClean="0"/>
                <a:t>vrcholy </a:t>
              </a:r>
              <a:r>
                <a:rPr lang="cs-CZ" altLang="cs-CZ" sz="2000" dirty="0"/>
                <a:t>A </a:t>
              </a:r>
              <a:r>
                <a:rPr lang="cs-CZ" altLang="cs-CZ" sz="2000" dirty="0" smtClean="0"/>
                <a:t>    </a:t>
              </a:r>
              <a:r>
                <a:rPr lang="cs-CZ" altLang="cs-CZ" sz="2000" dirty="0" err="1"/>
                <a:t>A</a:t>
              </a:r>
              <a:r>
                <a:rPr lang="cs-CZ" altLang="cs-CZ" sz="2000" dirty="0"/>
                <a:t>´  B      </a:t>
              </a:r>
              <a:r>
                <a:rPr lang="cs-CZ" altLang="cs-CZ" sz="2000" dirty="0" err="1"/>
                <a:t>B</a:t>
              </a:r>
              <a:r>
                <a:rPr lang="cs-CZ" altLang="cs-CZ" sz="2000" dirty="0"/>
                <a:t>´  C     </a:t>
              </a:r>
              <a:r>
                <a:rPr lang="cs-CZ" altLang="cs-CZ" sz="2000" dirty="0" err="1"/>
                <a:t>C</a:t>
              </a:r>
              <a:r>
                <a:rPr lang="cs-CZ" altLang="cs-CZ" sz="2000" dirty="0"/>
                <a:t>´</a:t>
              </a:r>
            </a:p>
            <a:p>
              <a:endParaRPr lang="cs-CZ" altLang="cs-CZ" sz="2000" dirty="0"/>
            </a:p>
            <a:p>
              <a:r>
                <a:rPr lang="cs-CZ" altLang="cs-CZ" sz="2000" b="1" dirty="0" smtClean="0"/>
                <a:t>  Tedy:       </a:t>
              </a:r>
              <a:r>
                <a:rPr lang="cs-CZ" altLang="cs-CZ" sz="2000" b="1" dirty="0"/>
                <a:t>ABC  ≅        A´B´C´        </a:t>
              </a:r>
              <a:r>
                <a:rPr lang="cs-CZ" altLang="cs-CZ" sz="2000" b="1" dirty="0" smtClean="0"/>
                <a:t>trojúhelníky </a:t>
              </a:r>
              <a:r>
                <a:rPr lang="cs-CZ" altLang="cs-CZ" sz="2000" b="1" dirty="0"/>
                <a:t>ABC a A´B´C´ jsou shodné</a:t>
              </a: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auto">
            <a:xfrm>
              <a:off x="725" y="1406"/>
              <a:ext cx="135" cy="90"/>
            </a:xfrm>
            <a:prstGeom prst="triangle">
              <a:avLst>
                <a:gd name="adj" fmla="val 50000"/>
              </a:avLst>
            </a:pr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auto">
            <a:xfrm flipH="1">
              <a:off x="1579" y="1406"/>
              <a:ext cx="135" cy="90"/>
            </a:xfrm>
            <a:prstGeom prst="triangle">
              <a:avLst>
                <a:gd name="adj" fmla="val 50000"/>
              </a:avLst>
            </a:pr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cs-CZ" altLang="cs-CZ" dirty="0">
                  <a:solidFill>
                    <a:srgbClr val="000000"/>
                  </a:solidFill>
                </a:rPr>
                <a:t>      </a:t>
              </a:r>
            </a:p>
          </p:txBody>
        </p:sp>
      </p:grpSp>
      <p:sp>
        <p:nvSpPr>
          <p:cNvPr id="8223" name="Freeform 31"/>
          <p:cNvSpPr>
            <a:spLocks noChangeArrowheads="1"/>
          </p:cNvSpPr>
          <p:nvPr/>
        </p:nvSpPr>
        <p:spPr bwMode="auto">
          <a:xfrm>
            <a:off x="8496300" y="3816350"/>
            <a:ext cx="161925" cy="360363"/>
          </a:xfrm>
          <a:custGeom>
            <a:avLst/>
            <a:gdLst>
              <a:gd name="T0" fmla="*/ 0 w 450"/>
              <a:gd name="T1" fmla="*/ 0 h 1001"/>
              <a:gd name="T2" fmla="*/ 0 w 450"/>
              <a:gd name="T3" fmla="*/ 1000 h 10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0" h="1001">
                <a:moveTo>
                  <a:pt x="0" y="0"/>
                </a:moveTo>
                <a:cubicBezTo>
                  <a:pt x="449" y="400"/>
                  <a:pt x="0" y="1000"/>
                  <a:pt x="0" y="10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4" name="Freeform 32"/>
          <p:cNvSpPr>
            <a:spLocks noChangeArrowheads="1"/>
          </p:cNvSpPr>
          <p:nvPr/>
        </p:nvSpPr>
        <p:spPr bwMode="auto">
          <a:xfrm>
            <a:off x="7559675" y="5759450"/>
            <a:ext cx="161925" cy="360363"/>
          </a:xfrm>
          <a:custGeom>
            <a:avLst/>
            <a:gdLst>
              <a:gd name="T0" fmla="*/ 0 w 450"/>
              <a:gd name="T1" fmla="*/ 0 h 1001"/>
              <a:gd name="T2" fmla="*/ 0 w 450"/>
              <a:gd name="T3" fmla="*/ 1000 h 10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0" h="1001">
                <a:moveTo>
                  <a:pt x="0" y="0"/>
                </a:moveTo>
                <a:cubicBezTo>
                  <a:pt x="449" y="437"/>
                  <a:pt x="0" y="1000"/>
                  <a:pt x="0" y="10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5" name="Freeform 33"/>
          <p:cNvSpPr>
            <a:spLocks noChangeArrowheads="1"/>
          </p:cNvSpPr>
          <p:nvPr/>
        </p:nvSpPr>
        <p:spPr bwMode="auto">
          <a:xfrm>
            <a:off x="6408738" y="4464050"/>
            <a:ext cx="144462" cy="431800"/>
          </a:xfrm>
          <a:custGeom>
            <a:avLst/>
            <a:gdLst>
              <a:gd name="T0" fmla="*/ 0 w 401"/>
              <a:gd name="T1" fmla="*/ 0 h 1201"/>
              <a:gd name="T2" fmla="*/ 0 w 401"/>
              <a:gd name="T3" fmla="*/ 1200 h 1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1" h="1201">
                <a:moveTo>
                  <a:pt x="0" y="0"/>
                </a:moveTo>
                <a:cubicBezTo>
                  <a:pt x="400" y="600"/>
                  <a:pt x="0" y="1200"/>
                  <a:pt x="0" y="12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1223962" cy="490538"/>
          </a:xfrm>
          <a:ln/>
        </p:spPr>
        <p:txBody>
          <a:bodyPr tIns="13230"/>
          <a:lstStyle/>
          <a:p>
            <a:pPr algn="l">
              <a:tabLst>
                <a:tab pos="723900" algn="l"/>
              </a:tabLst>
            </a:pPr>
            <a:r>
              <a:rPr lang="cs-CZ" altLang="cs-CZ" sz="1500" b="1"/>
              <a:t>Zdroje</a:t>
            </a:r>
            <a:r>
              <a:rPr lang="cs-CZ" altLang="cs-CZ" sz="1500"/>
              <a:t>: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827510"/>
            <a:ext cx="9070975" cy="1584176"/>
          </a:xfrm>
          <a:ln/>
        </p:spPr>
        <p:txBody>
          <a:bodyPr tIns="11466"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1300" dirty="0" smtClean="0"/>
              <a:t>NEZNAMY.</a:t>
            </a:r>
            <a:r>
              <a:rPr lang="en-US" sz="1200" i="1" dirty="0"/>
              <a:t> </a:t>
            </a:r>
            <a:r>
              <a:rPr lang="en-US" sz="1200" i="1" dirty="0" err="1"/>
              <a:t>wikimedia.commons</a:t>
            </a:r>
            <a:r>
              <a:rPr lang="en-US" sz="1200" dirty="0"/>
              <a:t> [online]. [cit. 26.5.2014].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</a:t>
            </a:r>
            <a:r>
              <a:rPr lang="en-US" sz="1200" dirty="0" smtClean="0"/>
              <a:t>upload</a:t>
            </a:r>
            <a:r>
              <a:rPr lang="cs-CZ" sz="1200" dirty="0" smtClean="0"/>
              <a:t>.w</a:t>
            </a:r>
            <a:r>
              <a:rPr lang="cs-CZ" altLang="cs-CZ" sz="1300" dirty="0" smtClean="0"/>
              <a:t>ikimedia.org/wiki/</a:t>
            </a:r>
            <a:r>
              <a:rPr lang="cs-CZ" altLang="cs-CZ" sz="1300" dirty="0" err="1" smtClean="0"/>
              <a:t>File:Mandala_personalizado.jpg</a:t>
            </a:r>
            <a:endParaRPr lang="cs-CZ" altLang="cs-CZ" sz="1300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sz="1300" dirty="0" smtClean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400" dirty="0"/>
              <a:t>NEZNÁMÝ. </a:t>
            </a:r>
            <a:r>
              <a:rPr lang="en-US" sz="1400" i="1" dirty="0" err="1"/>
              <a:t>wikimedia.commons</a:t>
            </a:r>
            <a:r>
              <a:rPr lang="en-US" sz="1400" dirty="0"/>
              <a:t> [online]. [cit. 26.5.2014].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WWW: http://upload.wikimedia.org/wikipedia/commons/1/15/Towerbridge_closed.jp</a:t>
            </a:r>
            <a:r>
              <a:rPr lang="cs-CZ" altLang="cs-CZ" sz="1300" dirty="0" smtClean="0"/>
              <a:t>, DOSTUPNE NA:</a:t>
            </a:r>
            <a:endParaRPr lang="cs-CZ" altLang="cs-CZ" sz="13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349</Words>
  <Application>Microsoft Office PowerPoint</Application>
  <PresentationFormat>Vlastní</PresentationFormat>
  <Paragraphs>64</Paragraphs>
  <Slides>9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OSOVÁ SOUMĚRNOST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OSOVÁ SYMETRIE</dc:title>
  <dc:creator>Jolly</dc:creator>
  <cp:lastModifiedBy>Jolly</cp:lastModifiedBy>
  <cp:revision>21</cp:revision>
  <cp:lastPrinted>1601-01-01T00:00:00Z</cp:lastPrinted>
  <dcterms:created xsi:type="dcterms:W3CDTF">2014-03-23T16:03:39Z</dcterms:created>
  <dcterms:modified xsi:type="dcterms:W3CDTF">2014-05-29T19:21:16Z</dcterms:modified>
</cp:coreProperties>
</file>